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  <p:sldId id="263" r:id="rId9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1"/>
    <p:restoredTop sz="94679"/>
  </p:normalViewPr>
  <p:slideViewPr>
    <p:cSldViewPr snapToGrid="0" snapToObjects="1">
      <p:cViewPr varScale="1">
        <p:scale>
          <a:sx n="158" d="100"/>
          <a:sy n="158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CD866-EFF4-2D46-B841-8F17CD6E0C8E}" type="datetimeFigureOut">
              <a:rPr lang="en-CN" smtClean="0"/>
              <a:t>2021/8/12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BDE88-8038-DD4D-BFDB-EF0DC62F5E5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76840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BDE88-8038-DD4D-BFDB-EF0DC62F5E5C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12757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28357-AE29-2642-B9EC-94460A661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B869A-36FF-234B-A5F1-250503D42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32DA6-D9F3-7E49-9A27-2B6F1173C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16F-88B2-DB41-B5A8-24B517A02D7A}" type="datetimeFigureOut">
              <a:rPr lang="en-CN" smtClean="0"/>
              <a:t>2021/8/12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BE14E-3D00-4744-A724-CD40B6B00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0114D-3630-AA49-9ABF-C0319EB7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0499-8C51-204E-948A-4B2D7B2D0B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44704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29753-8346-B049-95FA-A5022E5F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11F52-C7EF-8F45-8D02-DB5A3938D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21679-8EAC-104E-B4B6-9F684299A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16F-88B2-DB41-B5A8-24B517A02D7A}" type="datetimeFigureOut">
              <a:rPr lang="en-CN" smtClean="0"/>
              <a:t>2021/8/12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9914B-D0A1-6948-891B-9252CAFE3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52E71-AAED-0C4A-ACB3-3A93CFEC0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0499-8C51-204E-948A-4B2D7B2D0B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12500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5B8F1F-6BBA-554B-9DC3-AD87582D3E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EBD7B-2B22-1D4F-9396-B5A70E110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3D809-075A-034B-8D90-BD800031C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16F-88B2-DB41-B5A8-24B517A02D7A}" type="datetimeFigureOut">
              <a:rPr lang="en-CN" smtClean="0"/>
              <a:t>2021/8/12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CA214-EED4-7443-8C81-FFAFEBE7E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8C3A8-EC92-9C46-BC54-CA1C3C46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0499-8C51-204E-948A-4B2D7B2D0B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2311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3A98D-9D9F-F343-8097-2205C8A2E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F1165-EED7-124C-A652-8A241FB49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64625-EF5E-E04B-A170-05FB3E2EE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16F-88B2-DB41-B5A8-24B517A02D7A}" type="datetimeFigureOut">
              <a:rPr lang="en-CN" smtClean="0"/>
              <a:t>2021/8/12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92FF5-E663-BD40-99CC-57FFCB916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AEF7B-6F03-7148-A3B5-CDDF1B88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0499-8C51-204E-948A-4B2D7B2D0B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4981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0C2FD-0744-6148-B975-F195574F0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318B4-4621-F84C-9B99-36E06A53A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FE84F-F788-FB45-9DB8-E8683ED36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16F-88B2-DB41-B5A8-24B517A02D7A}" type="datetimeFigureOut">
              <a:rPr lang="en-CN" smtClean="0"/>
              <a:t>2021/8/12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47993-6099-484F-AA71-A3AC4D1ED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02DF7-3413-364F-BF7C-B52F6C0F0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0499-8C51-204E-948A-4B2D7B2D0B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27957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CBE1-06BA-3246-896C-A291E877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F11A3-9BF2-884B-96BE-FA6F702F4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8F858-7235-B54E-85A8-77547C44F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E3E03-1C21-9344-8C03-B087FF14E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16F-88B2-DB41-B5A8-24B517A02D7A}" type="datetimeFigureOut">
              <a:rPr lang="en-CN" smtClean="0"/>
              <a:t>2021/8/12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C4221-BE91-B747-85B2-4D003A24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A8770-C170-8345-ABEE-5A0732149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0499-8C51-204E-948A-4B2D7B2D0B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63682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5E62-FC40-5749-AB03-1506E224C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10C11-47C7-854A-9894-BCF619842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9DDA6-77A6-F945-9555-8E372C9F7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B043B-5D31-D44F-9DC5-E0C73015F7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FFBCF-1226-2549-8781-E01C07C8A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CD4994-4224-4F43-9881-39CF042D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16F-88B2-DB41-B5A8-24B517A02D7A}" type="datetimeFigureOut">
              <a:rPr lang="en-CN" smtClean="0"/>
              <a:t>2021/8/12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33118A-626D-8942-9D37-8DD0E95CA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B86B1E-908A-2244-81D7-B882C132E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0499-8C51-204E-948A-4B2D7B2D0B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6442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337C4-3EC6-614C-995C-5845E9B6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B76778-4D33-AE45-A3B9-D717CD5AC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16F-88B2-DB41-B5A8-24B517A02D7A}" type="datetimeFigureOut">
              <a:rPr lang="en-CN" smtClean="0"/>
              <a:t>2021/8/12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91B69-24A6-4E4C-9D7E-49F330F19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50725-9B2E-3641-A13D-76470A6F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0499-8C51-204E-948A-4B2D7B2D0B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2793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8ED4A7-06FB-3949-A907-5BE70A8B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16F-88B2-DB41-B5A8-24B517A02D7A}" type="datetimeFigureOut">
              <a:rPr lang="en-CN" smtClean="0"/>
              <a:t>2021/8/12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0925AC-E610-CA4C-873F-494E94B67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CDC95-AA95-0943-A451-F1E345D84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0499-8C51-204E-948A-4B2D7B2D0B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57948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BDD09-4D74-644E-BF80-E9CC8C8A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A2609-9B48-8B4E-959C-85626BC71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D74F8-5C91-6F41-947B-69D068055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71420-99DD-304D-AD30-95B153DB7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16F-88B2-DB41-B5A8-24B517A02D7A}" type="datetimeFigureOut">
              <a:rPr lang="en-CN" smtClean="0"/>
              <a:t>2021/8/12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38668-AAEE-8A4A-95A8-827F1EED8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B14B6-765B-3544-AFBB-90E0D54E4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0499-8C51-204E-948A-4B2D7B2D0B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76409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010D-31F5-2941-B31C-C850D797F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0CEE6C-C3F7-C144-BF11-69FB2A994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CFC7B-62A5-3143-9DE5-731C79EF0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3440A-01EF-654B-9823-1245E6D41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D16F-88B2-DB41-B5A8-24B517A02D7A}" type="datetimeFigureOut">
              <a:rPr lang="en-CN" smtClean="0"/>
              <a:t>2021/8/12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34ECC-C839-BB4E-8668-E79B885D5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7118B-A752-3D4B-B6DB-C54973ED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0499-8C51-204E-948A-4B2D7B2D0B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9034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4FD62-9041-4A49-BEF9-013E6F86D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EAC7B-349E-2F41-B2BF-73300DB35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B772A-9F6A-7C4B-89FA-06A249A2D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8D16F-88B2-DB41-B5A8-24B517A02D7A}" type="datetimeFigureOut">
              <a:rPr lang="en-CN" smtClean="0"/>
              <a:t>2021/8/12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4114A-9891-2E44-BA08-56A62CDCB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BCD5E-315A-F842-AEFB-895DC9765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50499-8C51-204E-948A-4B2D7B2D0B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4821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tarry night sky over trees&#10;&#10;Description automatically generated with medium confidence">
            <a:extLst>
              <a:ext uri="{FF2B5EF4-FFF2-40B4-BE49-F238E27FC236}">
                <a16:creationId xmlns:a16="http://schemas.microsoft.com/office/drawing/2014/main" id="{763BF6F5-240F-9248-B9C8-906725A92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2466" r="-1" b="-1"/>
          <a:stretch/>
        </p:blipFill>
        <p:spPr>
          <a:xfrm>
            <a:off x="-340" y="-4916"/>
            <a:ext cx="7333187" cy="69056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2C8F21-F788-974C-A9DC-D67DD9CB0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644" y="8524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CN" sz="4400" b="1">
                <a:solidFill>
                  <a:schemeClr val="bg1"/>
                </a:solidFill>
              </a:rPr>
              <a:t>Project 1</a:t>
            </a:r>
            <a:br>
              <a:rPr lang="en-CN" sz="4400" b="1">
                <a:solidFill>
                  <a:schemeClr val="bg1"/>
                </a:solidFill>
              </a:rPr>
            </a:br>
            <a:br>
              <a:rPr lang="en-CN" sz="4400" b="1">
                <a:solidFill>
                  <a:schemeClr val="bg1"/>
                </a:solidFill>
              </a:rPr>
            </a:br>
            <a:r>
              <a:rPr lang="en-GB" sz="4400" b="1">
                <a:solidFill>
                  <a:schemeClr val="bg1"/>
                </a:solidFill>
              </a:rPr>
              <a:t>First Deliverable</a:t>
            </a:r>
            <a:br>
              <a:rPr lang="en-GB" sz="4400" b="1">
                <a:solidFill>
                  <a:schemeClr val="bg1"/>
                </a:solidFill>
              </a:rPr>
            </a:br>
            <a:br>
              <a:rPr lang="en-GB" sz="4400" b="1">
                <a:solidFill>
                  <a:schemeClr val="bg1"/>
                </a:solidFill>
              </a:rPr>
            </a:br>
            <a:r>
              <a:rPr lang="en-GB" sz="4400" b="1">
                <a:solidFill>
                  <a:schemeClr val="bg1"/>
                </a:solidFill>
              </a:rPr>
              <a:t>The Pitch</a:t>
            </a:r>
            <a:br>
              <a:rPr lang="en-GB" sz="4400" b="1">
                <a:solidFill>
                  <a:schemeClr val="bg1"/>
                </a:solidFill>
              </a:rPr>
            </a:br>
            <a:endParaRPr lang="en-CN" sz="44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4DAE34-54D9-5C43-BF7B-E9A4D2090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644" y="4924853"/>
            <a:ext cx="4620584" cy="77549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CN">
                <a:solidFill>
                  <a:srgbClr val="FFFFFF"/>
                </a:solidFill>
              </a:rPr>
              <a:t>Jiajun Yu (Jason)</a:t>
            </a:r>
          </a:p>
          <a:p>
            <a:pPr algn="l"/>
            <a:r>
              <a:rPr lang="en-CN">
                <a:solidFill>
                  <a:srgbClr val="FFFFFF"/>
                </a:solidFill>
              </a:rPr>
              <a:t>2021 S1</a:t>
            </a:r>
            <a:endParaRPr lang="en-CN" dirty="0">
              <a:solidFill>
                <a:srgbClr val="FFFFFF"/>
              </a:solidFill>
            </a:endParaRPr>
          </a:p>
        </p:txBody>
      </p:sp>
      <p:pic>
        <p:nvPicPr>
          <p:cNvPr id="5" name="Picture 4" descr="A picture containing snow, outdoor, night sky&#10;&#10;Description automatically generated">
            <a:extLst>
              <a:ext uri="{FF2B5EF4-FFF2-40B4-BE49-F238E27FC236}">
                <a16:creationId xmlns:a16="http://schemas.microsoft.com/office/drawing/2014/main" id="{3DC08560-8570-7846-9503-3AA767BB8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84" r="-1" b="26021"/>
          <a:stretch/>
        </p:blipFill>
        <p:spPr>
          <a:xfrm>
            <a:off x="5470070" y="-2458"/>
            <a:ext cx="6718711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17224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B8E18-536E-D242-9C76-E0619BBE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173" y="535214"/>
            <a:ext cx="10515600" cy="762001"/>
          </a:xfrm>
        </p:spPr>
        <p:txBody>
          <a:bodyPr>
            <a:normAutofit/>
          </a:bodyPr>
          <a:lstStyle/>
          <a:p>
            <a:r>
              <a:rPr lang="en-CN" sz="3600" b="1" dirty="0"/>
              <a:t>General Topic: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10578-137C-3241-AB2C-1D9132142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5004" y="2356487"/>
            <a:ext cx="10515600" cy="55494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---Analysis of UFO based on descriptions of eyewitnesses </a:t>
            </a:r>
          </a:p>
          <a:p>
            <a:endParaRPr lang="en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3661C3-A90C-D449-B3EC-EF6518E96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53" y="663298"/>
            <a:ext cx="2342793" cy="175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851CC2-E59A-9E4E-BC0D-6EE1EA473855}"/>
              </a:ext>
            </a:extLst>
          </p:cNvPr>
          <p:cNvSpPr txBox="1"/>
          <p:nvPr/>
        </p:nvSpPr>
        <p:spPr>
          <a:xfrm>
            <a:off x="966457" y="259471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(Google)</a:t>
            </a:r>
          </a:p>
        </p:txBody>
      </p:sp>
      <p:pic>
        <p:nvPicPr>
          <p:cNvPr id="1028" name="Picture 4" descr="These 5 UFO Traits, Captured on Video by Navy Fighters, Defy Explanation -  HISTORY">
            <a:extLst>
              <a:ext uri="{FF2B5EF4-FFF2-40B4-BE49-F238E27FC236}">
                <a16:creationId xmlns:a16="http://schemas.microsoft.com/office/drawing/2014/main" id="{3655ED70-8C2D-3E43-90D0-170B832BD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08" y="3833712"/>
            <a:ext cx="2342793" cy="164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BB43E-C301-514D-BEBA-F44250DC2717}"/>
              </a:ext>
            </a:extLst>
          </p:cNvPr>
          <p:cNvSpPr txBox="1"/>
          <p:nvPr/>
        </p:nvSpPr>
        <p:spPr>
          <a:xfrm>
            <a:off x="966458" y="573077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(Google)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F20D4A1-B8E9-5D47-9EFC-8EF6DACD861E}"/>
              </a:ext>
            </a:extLst>
          </p:cNvPr>
          <p:cNvSpPr txBox="1">
            <a:spLocks/>
          </p:cNvSpPr>
          <p:nvPr/>
        </p:nvSpPr>
        <p:spPr>
          <a:xfrm>
            <a:off x="3006093" y="3512953"/>
            <a:ext cx="10515600" cy="762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3600" b="1" dirty="0"/>
              <a:t>Purpose: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382BA8-F32B-E24F-ABEC-3300D7292B95}"/>
              </a:ext>
            </a:extLst>
          </p:cNvPr>
          <p:cNvSpPr txBox="1"/>
          <p:nvPr/>
        </p:nvSpPr>
        <p:spPr>
          <a:xfrm>
            <a:off x="3079074" y="4655189"/>
            <a:ext cx="86381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dirty="0"/>
              <a:t>To analyse and identify the general pattern of the </a:t>
            </a:r>
            <a:r>
              <a:rPr lang="en-CN" sz="2800" b="1" dirty="0"/>
              <a:t>time</a:t>
            </a:r>
            <a:r>
              <a:rPr lang="en-CN" sz="2800" dirty="0"/>
              <a:t>,</a:t>
            </a:r>
            <a:r>
              <a:rPr lang="en-CN" sz="2800" b="1" dirty="0"/>
              <a:t> durations</a:t>
            </a:r>
            <a:r>
              <a:rPr lang="en-CN" sz="2800" dirty="0"/>
              <a:t>, </a:t>
            </a:r>
            <a:r>
              <a:rPr lang="en-CN" sz="2800" b="1" dirty="0"/>
              <a:t>positions</a:t>
            </a:r>
            <a:r>
              <a:rPr lang="en-CN" sz="2800" dirty="0"/>
              <a:t>, </a:t>
            </a:r>
            <a:r>
              <a:rPr lang="en-CN" sz="2800" b="1" dirty="0"/>
              <a:t>shapes</a:t>
            </a:r>
            <a:r>
              <a:rPr lang="en-CN" sz="2800" dirty="0"/>
              <a:t> ….. of the </a:t>
            </a:r>
            <a:r>
              <a:rPr lang="en-GB" sz="2800" dirty="0"/>
              <a:t>emergence of UFO</a:t>
            </a:r>
            <a:endParaRPr lang="en-CN" sz="2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85777-A422-B045-9164-C448DE18E8B4}"/>
              </a:ext>
            </a:extLst>
          </p:cNvPr>
          <p:cNvSpPr txBox="1">
            <a:spLocks/>
          </p:cNvSpPr>
          <p:nvPr/>
        </p:nvSpPr>
        <p:spPr>
          <a:xfrm>
            <a:off x="3079074" y="1421307"/>
            <a:ext cx="10515600" cy="554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What are the prevailing attributes of UFO ?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962191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10C57-16CC-D348-8AF4-E0D264C71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83" y="167777"/>
            <a:ext cx="10515600" cy="1325563"/>
          </a:xfrm>
        </p:spPr>
        <p:txBody>
          <a:bodyPr/>
          <a:lstStyle/>
          <a:p>
            <a:r>
              <a:rPr lang="en-CN" dirty="0"/>
              <a:t>Dataset</a:t>
            </a: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281E5409-FD68-DA41-BABB-479168E5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984" y="347397"/>
            <a:ext cx="9509443" cy="1570980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BD79F8-E2FB-3447-BB9C-260FCEECF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951" y="266587"/>
            <a:ext cx="6163476" cy="808325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D9AE06D-F988-9D4D-ADC9-3990DFD70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67" y="1043770"/>
            <a:ext cx="1333500" cy="774700"/>
          </a:xfrm>
          <a:prstGeom prst="rect">
            <a:avLst/>
          </a:prstGeom>
        </p:spPr>
      </p:pic>
      <p:pic>
        <p:nvPicPr>
          <p:cNvPr id="15" name="Content Placeholder 14" descr="A picture containing text, newspaper, document&#10;&#10;Description automatically generated">
            <a:extLst>
              <a:ext uri="{FF2B5EF4-FFF2-40B4-BE49-F238E27FC236}">
                <a16:creationId xmlns:a16="http://schemas.microsoft.com/office/drawing/2014/main" id="{5EF23700-CEAD-2F43-B9CB-9FA7080CB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8809" y="2027187"/>
            <a:ext cx="3985915" cy="435133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1B462F-A691-E946-8A0E-BE1E477FE4C2}"/>
              </a:ext>
            </a:extLst>
          </p:cNvPr>
          <p:cNvSpPr txBox="1"/>
          <p:nvPr/>
        </p:nvSpPr>
        <p:spPr>
          <a:xfrm>
            <a:off x="10330248" y="266587"/>
            <a:ext cx="134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(Wikipedia)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F443EA-BDD8-B043-AE34-F003B7FE3785}"/>
              </a:ext>
            </a:extLst>
          </p:cNvPr>
          <p:cNvSpPr txBox="1"/>
          <p:nvPr/>
        </p:nvSpPr>
        <p:spPr>
          <a:xfrm>
            <a:off x="4565467" y="2646688"/>
            <a:ext cx="750772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/>
              <a:t>1: </a:t>
            </a:r>
            <a:r>
              <a:rPr lang="en-CN" sz="2000" b="1" dirty="0"/>
              <a:t>Credible</a:t>
            </a:r>
            <a:r>
              <a:rPr lang="en-CN" sz="2000" dirty="0"/>
              <a:t>   ---   Data from National UFO Reporting Center</a:t>
            </a:r>
          </a:p>
          <a:p>
            <a:endParaRPr lang="en-CN" sz="2000" dirty="0"/>
          </a:p>
          <a:p>
            <a:endParaRPr lang="en-CN" sz="2000" dirty="0"/>
          </a:p>
          <a:p>
            <a:r>
              <a:rPr lang="en-CN" sz="2000" dirty="0"/>
              <a:t>2: Data source is </a:t>
            </a:r>
            <a:r>
              <a:rPr lang="en-CN" sz="2000" b="1" dirty="0"/>
              <a:t>relatively new</a:t>
            </a:r>
            <a:r>
              <a:rPr lang="en-CN" sz="2000" dirty="0"/>
              <a:t>.  ---   updated at 2021.7.18</a:t>
            </a:r>
          </a:p>
          <a:p>
            <a:endParaRPr lang="en-CN" sz="2000" dirty="0"/>
          </a:p>
          <a:p>
            <a:endParaRPr lang="en-CN" sz="2000" dirty="0"/>
          </a:p>
          <a:p>
            <a:r>
              <a:rPr lang="en-CN" sz="2000" dirty="0"/>
              <a:t>3: Dateset is </a:t>
            </a:r>
            <a:r>
              <a:rPr lang="en-CN" sz="2000" b="1" dirty="0"/>
              <a:t>big enough</a:t>
            </a:r>
            <a:r>
              <a:rPr lang="en-CN" sz="2000" dirty="0"/>
              <a:t>.   ---  more than 134k records of descriptions</a:t>
            </a:r>
          </a:p>
          <a:p>
            <a:endParaRPr lang="en-CN" sz="2000" dirty="0"/>
          </a:p>
          <a:p>
            <a:endParaRPr lang="en-CN" sz="2000" dirty="0"/>
          </a:p>
          <a:p>
            <a:r>
              <a:rPr lang="en-CN" sz="2000" dirty="0"/>
              <a:t>4: Dateset is </a:t>
            </a:r>
            <a:r>
              <a:rPr lang="en-CN" sz="2000" b="1" dirty="0"/>
              <a:t>specific</a:t>
            </a:r>
            <a:r>
              <a:rPr lang="en-CN" sz="2000" dirty="0"/>
              <a:t>.   ---   UFO events witnessed in the USA 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E0D14-0605-0A47-BE83-8388C628E3F0}"/>
              </a:ext>
            </a:extLst>
          </p:cNvPr>
          <p:cNvSpPr txBox="1"/>
          <p:nvPr/>
        </p:nvSpPr>
        <p:spPr>
          <a:xfrm>
            <a:off x="5097983" y="6193859"/>
            <a:ext cx="6717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Challenges / Drawback: Dataset is incomplete for some Excel entries</a:t>
            </a:r>
          </a:p>
        </p:txBody>
      </p:sp>
    </p:spTree>
    <p:extLst>
      <p:ext uri="{BB962C8B-B14F-4D97-AF65-F5344CB8AC3E}">
        <p14:creationId xmlns:p14="http://schemas.microsoft.com/office/powerpoint/2010/main" val="2081681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518C-2D81-3848-BC0E-6C8C55E4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60" y="1329005"/>
            <a:ext cx="10515600" cy="1325563"/>
          </a:xfrm>
        </p:spPr>
        <p:txBody>
          <a:bodyPr>
            <a:normAutofit/>
          </a:bodyPr>
          <a:lstStyle/>
          <a:p>
            <a:r>
              <a:rPr lang="en-CN" sz="2800" b="1" dirty="0"/>
              <a:t>Graphs: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D53C24-9B7F-AC4A-BE7C-ADBF69126447}"/>
              </a:ext>
            </a:extLst>
          </p:cNvPr>
          <p:cNvSpPr txBox="1">
            <a:spLocks/>
          </p:cNvSpPr>
          <p:nvPr/>
        </p:nvSpPr>
        <p:spPr>
          <a:xfrm>
            <a:off x="513460" y="2478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/>
              <a:t>Methodology</a:t>
            </a:r>
            <a:r>
              <a:rPr lang="en-CN" sz="2800" b="1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99D7E5-F1B1-504C-9BCC-22CEA2FA888A}"/>
              </a:ext>
            </a:extLst>
          </p:cNvPr>
          <p:cNvSpPr txBox="1"/>
          <p:nvPr/>
        </p:nvSpPr>
        <p:spPr>
          <a:xfrm>
            <a:off x="3085625" y="224150"/>
            <a:ext cx="8315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1: </a:t>
            </a:r>
            <a:r>
              <a:rPr lang="en-CN" b="1" dirty="0"/>
              <a:t>Count</a:t>
            </a:r>
            <a:r>
              <a:rPr lang="en-CN" dirty="0"/>
              <a:t> word frequencies from descriptions  </a:t>
            </a:r>
            <a:r>
              <a:rPr lang="en-CN" dirty="0">
                <a:sym typeface="Wingdings" pitchFamily="2" charset="2"/>
              </a:rPr>
              <a:t> </a:t>
            </a:r>
            <a:r>
              <a:rPr lang="en-CN" dirty="0"/>
              <a:t> python and Excel </a:t>
            </a:r>
          </a:p>
          <a:p>
            <a:endParaRPr lang="en-CN" dirty="0"/>
          </a:p>
          <a:p>
            <a:r>
              <a:rPr lang="en-CN" dirty="0"/>
              <a:t>2: </a:t>
            </a:r>
            <a:r>
              <a:rPr lang="en-CN" b="1" dirty="0"/>
              <a:t>Classfy</a:t>
            </a:r>
            <a:r>
              <a:rPr lang="en-CN" dirty="0"/>
              <a:t> English words </a:t>
            </a:r>
            <a:r>
              <a:rPr lang="en-CN" dirty="0">
                <a:sym typeface="Wingdings" pitchFamily="2" charset="2"/>
              </a:rPr>
              <a:t> attributes</a:t>
            </a:r>
            <a:endParaRPr lang="en-CN" dirty="0"/>
          </a:p>
          <a:p>
            <a:endParaRPr lang="en-CN" dirty="0"/>
          </a:p>
          <a:p>
            <a:r>
              <a:rPr lang="en-CN" dirty="0"/>
              <a:t>3: </a:t>
            </a:r>
            <a:r>
              <a:rPr lang="en-CN" b="1" dirty="0"/>
              <a:t>Visualise</a:t>
            </a:r>
            <a:r>
              <a:rPr lang="en-CN" dirty="0"/>
              <a:t> ---&gt; barplots / line charts / pie charts / histograms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3ACDA5A7-ADEA-7249-A046-EC9391AC4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826" y="4380374"/>
            <a:ext cx="3833138" cy="2297242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1B0FFAB6-3BF6-834F-8516-89B8F5336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154" y="4418677"/>
            <a:ext cx="3705314" cy="2220636"/>
          </a:xfrm>
          <a:prstGeom prst="rect">
            <a:avLst/>
          </a:prstGeom>
        </p:spPr>
      </p:pic>
      <p:pic>
        <p:nvPicPr>
          <p:cNvPr id="19" name="Content Placeholder 18" descr="Chart&#10;&#10;Description automatically generated">
            <a:extLst>
              <a:ext uri="{FF2B5EF4-FFF2-40B4-BE49-F238E27FC236}">
                <a16:creationId xmlns:a16="http://schemas.microsoft.com/office/drawing/2014/main" id="{AFB2C2C1-BDE9-FF48-B99A-4722EA0CA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97826" y="1902564"/>
            <a:ext cx="3798901" cy="2276724"/>
          </a:xfr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DB1BE55-F05A-404B-B7F8-0D618C6D4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3154" y="4380374"/>
            <a:ext cx="3644069" cy="2196478"/>
          </a:xfrm>
          <a:prstGeom prst="rect">
            <a:avLst/>
          </a:prstGeom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FF578468-E13A-244A-ABD5-4DFF59249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6211" y="1993082"/>
            <a:ext cx="3103435" cy="21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9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B2578-0DEB-3544-B63F-99C890D7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013" y="219847"/>
            <a:ext cx="2325179" cy="1038761"/>
          </a:xfrm>
        </p:spPr>
        <p:txBody>
          <a:bodyPr/>
          <a:lstStyle/>
          <a:p>
            <a:r>
              <a:rPr lang="en-CN" b="1" dirty="0"/>
              <a:t>Timeline: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942DD8-B103-5D4A-9001-AF1819A4DD4E}"/>
              </a:ext>
            </a:extLst>
          </p:cNvPr>
          <p:cNvSpPr txBox="1"/>
          <p:nvPr/>
        </p:nvSpPr>
        <p:spPr>
          <a:xfrm>
            <a:off x="7307516" y="745595"/>
            <a:ext cx="37317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Summarise feedback / </a:t>
            </a:r>
            <a:r>
              <a:rPr lang="en-GB" b="1" dirty="0"/>
              <a:t>Decide the tools &amp; methods for analysis </a:t>
            </a:r>
            <a:r>
              <a:rPr lang="en-GB" dirty="0"/>
              <a:t>/ Initial visualisations (simple)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02E5B-C546-7A4F-9324-4B806D34FE73}"/>
              </a:ext>
            </a:extLst>
          </p:cNvPr>
          <p:cNvSpPr txBox="1"/>
          <p:nvPr/>
        </p:nvSpPr>
        <p:spPr>
          <a:xfrm>
            <a:off x="8400631" y="369895"/>
            <a:ext cx="1545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Week 3 (Pitch)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C3F28A-1163-0B4E-BEF4-E1BAD12E366F}"/>
              </a:ext>
            </a:extLst>
          </p:cNvPr>
          <p:cNvSpPr txBox="1"/>
          <p:nvPr/>
        </p:nvSpPr>
        <p:spPr>
          <a:xfrm>
            <a:off x="726755" y="1601248"/>
            <a:ext cx="307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Week 4 (First-cut Presentation)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34050-1688-D34E-86F4-2491FF5EF0F3}"/>
              </a:ext>
            </a:extLst>
          </p:cNvPr>
          <p:cNvSpPr txBox="1"/>
          <p:nvPr/>
        </p:nvSpPr>
        <p:spPr>
          <a:xfrm>
            <a:off x="594928" y="2013092"/>
            <a:ext cx="333418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N" dirty="0"/>
              <a:t>Read some supplemental materials </a:t>
            </a:r>
            <a:r>
              <a:rPr lang="en-CN" dirty="0">
                <a:sym typeface="Wingdings" pitchFamily="2" charset="2"/>
              </a:rPr>
              <a:t> c</a:t>
            </a:r>
            <a:r>
              <a:rPr lang="en-CN" dirty="0"/>
              <a:t>ome up with some more challenging 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F853D6-E1CF-CA4F-A164-853035167CAF}"/>
              </a:ext>
            </a:extLst>
          </p:cNvPr>
          <p:cNvSpPr txBox="1"/>
          <p:nvPr/>
        </p:nvSpPr>
        <p:spPr>
          <a:xfrm>
            <a:off x="7883780" y="2637801"/>
            <a:ext cx="230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Week 5 (Progect Goal)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7D89E-FF03-7249-98CB-E2F8773705B6}"/>
              </a:ext>
            </a:extLst>
          </p:cNvPr>
          <p:cNvSpPr txBox="1"/>
          <p:nvPr/>
        </p:nvSpPr>
        <p:spPr>
          <a:xfrm>
            <a:off x="7515333" y="3061576"/>
            <a:ext cx="33161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Reflections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Improve and modify / </a:t>
            </a:r>
            <a:r>
              <a:rPr lang="en-GB" b="1" dirty="0"/>
              <a:t>Visualisations</a:t>
            </a:r>
            <a:r>
              <a:rPr lang="en-GB" dirty="0"/>
              <a:t> (the rest of data)</a:t>
            </a:r>
            <a:endParaRPr lang="en-C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3A720-5E10-7044-983A-3C4EF578FF3C}"/>
              </a:ext>
            </a:extLst>
          </p:cNvPr>
          <p:cNvSpPr txBox="1"/>
          <p:nvPr/>
        </p:nvSpPr>
        <p:spPr>
          <a:xfrm>
            <a:off x="710013" y="4213665"/>
            <a:ext cx="3201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Week 6 (Feedback Presentation)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81D076-8A7A-C746-A091-7E057F3E3799}"/>
              </a:ext>
            </a:extLst>
          </p:cNvPr>
          <p:cNvSpPr txBox="1"/>
          <p:nvPr/>
        </p:nvSpPr>
        <p:spPr>
          <a:xfrm>
            <a:off x="484632" y="4635077"/>
            <a:ext cx="356366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N" dirty="0"/>
              <a:t>Prepare for the </a:t>
            </a:r>
            <a:r>
              <a:rPr lang="en-CN" b="1" dirty="0"/>
              <a:t>final presentation </a:t>
            </a:r>
            <a:r>
              <a:rPr lang="en-CN" dirty="0"/>
              <a:t>/ work on my </a:t>
            </a:r>
            <a:r>
              <a:rPr lang="en-CN" b="1" dirty="0"/>
              <a:t>final written report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14904F-BCE0-0246-878C-CE17720D89EC}"/>
              </a:ext>
            </a:extLst>
          </p:cNvPr>
          <p:cNvSpPr txBox="1"/>
          <p:nvPr/>
        </p:nvSpPr>
        <p:spPr>
          <a:xfrm>
            <a:off x="7771309" y="5192891"/>
            <a:ext cx="280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Week 7 (Final Presentation)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93DE3E-40A5-F14A-BD9E-BEF9EA00DCA1}"/>
              </a:ext>
            </a:extLst>
          </p:cNvPr>
          <p:cNvSpPr txBox="1"/>
          <p:nvPr/>
        </p:nvSpPr>
        <p:spPr>
          <a:xfrm>
            <a:off x="7515333" y="5650740"/>
            <a:ext cx="33161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N" dirty="0"/>
              <a:t>Have a break / do some revisions for other courses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BA3A21-A84E-5940-8D61-5571E9EEB666}"/>
              </a:ext>
            </a:extLst>
          </p:cNvPr>
          <p:cNvCxnSpPr>
            <a:cxnSpLocks/>
          </p:cNvCxnSpPr>
          <p:nvPr/>
        </p:nvCxnSpPr>
        <p:spPr>
          <a:xfrm flipH="1">
            <a:off x="4185061" y="1207260"/>
            <a:ext cx="3005448" cy="11286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E0DEDC-D52D-CC45-8E02-88FA70E698D9}"/>
              </a:ext>
            </a:extLst>
          </p:cNvPr>
          <p:cNvCxnSpPr>
            <a:cxnSpLocks/>
          </p:cNvCxnSpPr>
          <p:nvPr/>
        </p:nvCxnSpPr>
        <p:spPr>
          <a:xfrm flipH="1">
            <a:off x="4185061" y="3451729"/>
            <a:ext cx="3188329" cy="14361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38276D-AE16-D742-A1F8-4EFB868E50A2}"/>
              </a:ext>
            </a:extLst>
          </p:cNvPr>
          <p:cNvCxnSpPr>
            <a:cxnSpLocks/>
          </p:cNvCxnSpPr>
          <p:nvPr/>
        </p:nvCxnSpPr>
        <p:spPr>
          <a:xfrm>
            <a:off x="4231653" y="2446788"/>
            <a:ext cx="3141736" cy="9345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2CCBC8-14AA-1B4C-8B2D-BE62E7624C79}"/>
              </a:ext>
            </a:extLst>
          </p:cNvPr>
          <p:cNvCxnSpPr>
            <a:cxnSpLocks/>
          </p:cNvCxnSpPr>
          <p:nvPr/>
        </p:nvCxnSpPr>
        <p:spPr>
          <a:xfrm>
            <a:off x="4231653" y="4958242"/>
            <a:ext cx="3141736" cy="10767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473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BE4A-C379-6146-9C0B-D97AD459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93" y="-167862"/>
            <a:ext cx="10515600" cy="1325563"/>
          </a:xfrm>
        </p:spPr>
        <p:txBody>
          <a:bodyPr/>
          <a:lstStyle/>
          <a:p>
            <a:r>
              <a:rPr lang="en-GB" dirty="0"/>
              <a:t> </a:t>
            </a:r>
            <a:r>
              <a:rPr lang="en-GB" sz="3600" dirty="0"/>
              <a:t>Rough prototype layout of the final presentation</a:t>
            </a:r>
            <a:endParaRPr lang="en-C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85D09-0351-9844-A2BD-D778309D1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73" y="907863"/>
            <a:ext cx="11299853" cy="504227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CN" dirty="0"/>
              <a:t>1: my topic</a:t>
            </a:r>
          </a:p>
          <a:p>
            <a:pPr>
              <a:lnSpc>
                <a:spcPct val="150000"/>
              </a:lnSpc>
            </a:pPr>
            <a:r>
              <a:rPr lang="en-CN" dirty="0"/>
              <a:t>2: the reason of choosing this topic</a:t>
            </a:r>
          </a:p>
          <a:p>
            <a:pPr>
              <a:lnSpc>
                <a:spcPct val="150000"/>
              </a:lnSpc>
            </a:pPr>
            <a:r>
              <a:rPr lang="en-CN" dirty="0"/>
              <a:t>3: challenges </a:t>
            </a:r>
            <a:r>
              <a:rPr lang="en-CN"/>
              <a:t>/ problems</a:t>
            </a:r>
            <a:endParaRPr lang="en-CN" dirty="0"/>
          </a:p>
          <a:p>
            <a:pPr>
              <a:lnSpc>
                <a:spcPct val="150000"/>
              </a:lnSpc>
            </a:pPr>
            <a:r>
              <a:rPr lang="en-CN" dirty="0"/>
              <a:t>4: methodology</a:t>
            </a:r>
          </a:p>
          <a:p>
            <a:pPr>
              <a:lnSpc>
                <a:spcPct val="150000"/>
              </a:lnSpc>
            </a:pPr>
            <a:r>
              <a:rPr lang="en-CN" dirty="0"/>
              <a:t>5---9: visualisations (frequent used words describing shapes / time / durations / positions / events …..)</a:t>
            </a:r>
          </a:p>
          <a:p>
            <a:pPr>
              <a:lnSpc>
                <a:spcPct val="150000"/>
              </a:lnSpc>
            </a:pPr>
            <a:r>
              <a:rPr lang="en-CN" dirty="0"/>
              <a:t>10: conclusions</a:t>
            </a:r>
          </a:p>
          <a:p>
            <a:pPr>
              <a:lnSpc>
                <a:spcPct val="150000"/>
              </a:lnSpc>
            </a:pPr>
            <a:r>
              <a:rPr lang="en-CN" dirty="0"/>
              <a:t>11: what I have learned &amp; inspirations</a:t>
            </a:r>
          </a:p>
        </p:txBody>
      </p:sp>
    </p:spTree>
    <p:extLst>
      <p:ext uri="{BB962C8B-B14F-4D97-AF65-F5344CB8AC3E}">
        <p14:creationId xmlns:p14="http://schemas.microsoft.com/office/powerpoint/2010/main" val="2312477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59CA6-E0F6-1A48-A195-5DC2F41E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060D1-276D-B04C-8EF8-7BCB89256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200" dirty="0"/>
              <a:t>https://</a:t>
            </a:r>
            <a:r>
              <a:rPr lang="en-GB" sz="1200" dirty="0" err="1"/>
              <a:t>www.google.com</a:t>
            </a:r>
            <a:r>
              <a:rPr lang="en-GB" sz="1200" dirty="0"/>
              <a:t>/</a:t>
            </a:r>
            <a:r>
              <a:rPr lang="en-GB" sz="1200" dirty="0" err="1"/>
              <a:t>imgres?imgurl</a:t>
            </a:r>
            <a:r>
              <a:rPr lang="en-GB" sz="1200" dirty="0"/>
              <a:t>=https%3A%2F%2Fwww.history.com%2F.image%2Far_16%3A9%252Cc_fill%252Ccs_srgb%252Cfl_progressive%252Cq_auto%3Agood%252Cw_1200%2FMTY0MTk2MzMzNzA2NjE4NzA1%2Fufo-traits-promo-666735176.jpg&amp;imgrefurl=https%3A%2F%2Fwww.history.com%2Fnews%2Fufo-sightings-speed-appearance-movement&amp;tbnid=ygSsQ29hI3srXM&amp;vet=12ahUKEwitwciS-Z3yAhVB7JQKHRMTANoQMygWegUIARCpAQ..i&amp;docid=mdzreP1jt7I5dM&amp;w=1200&amp;h=675&amp;q=</a:t>
            </a:r>
            <a:r>
              <a:rPr lang="en-GB" sz="1200" dirty="0" err="1"/>
              <a:t>UFO&amp;ved</a:t>
            </a:r>
            <a:r>
              <a:rPr lang="en-GB" sz="1200" dirty="0"/>
              <a:t>=2ahUKEwitwciS-Z3yAhVB7JQKHRMTANoQMygWegUIARCpAQ</a:t>
            </a:r>
          </a:p>
          <a:p>
            <a:endParaRPr lang="en-GB" sz="1200" dirty="0"/>
          </a:p>
          <a:p>
            <a:r>
              <a:rPr lang="en-GB" sz="1200" dirty="0"/>
              <a:t>https://</a:t>
            </a:r>
            <a:r>
              <a:rPr lang="en-GB" sz="1200" dirty="0" err="1"/>
              <a:t>www.google.com</a:t>
            </a:r>
            <a:r>
              <a:rPr lang="en-GB" sz="1200" dirty="0"/>
              <a:t>/</a:t>
            </a:r>
            <a:r>
              <a:rPr lang="en-GB" sz="1200" dirty="0" err="1"/>
              <a:t>imgres?imgurl</a:t>
            </a:r>
            <a:r>
              <a:rPr lang="en-GB" sz="1200" dirty="0"/>
              <a:t>=https%3A%2F%2Fmedia-cldnry.s-nbcnews.com%2Fimage%2Fupload%2Fnewscms%2F2018_01%2F2280531%2F180103-ufo-illustration-mn-1015.jpg&amp;imgrefurl=https%3A%2F%2Fwww.nbcnews.com%2Fmach%2Fscience%2Fufo-hunters-got-one-thing-right-here-s-what-they-ncna834306&amp;tbnid=A7oPqdVPOv_ioM&amp;vet=12ahUKEwitwciS-Z3yAhVB7JQKHRMTANoQMygGegUIARCHAQ..i&amp;docid=dE8DfyNBNqVj1M&amp;w=2500&amp;h=1667&amp;q=</a:t>
            </a:r>
            <a:r>
              <a:rPr lang="en-GB" sz="1200" dirty="0" err="1"/>
              <a:t>UFO&amp;ved</a:t>
            </a:r>
            <a:r>
              <a:rPr lang="en-GB" sz="1200" dirty="0"/>
              <a:t>=2ahUKEwitwciS-Z3yAhVB7JQKHRMTANoQMygGegUIARCHAQ</a:t>
            </a:r>
          </a:p>
          <a:p>
            <a:endParaRPr lang="en-GB" sz="1200" dirty="0"/>
          </a:p>
          <a:p>
            <a:r>
              <a:rPr lang="en-GB" sz="1200" dirty="0"/>
              <a:t>https://</a:t>
            </a:r>
            <a:r>
              <a:rPr lang="en-GB" sz="1200" dirty="0" err="1"/>
              <a:t>en.wikipedia.org</a:t>
            </a:r>
            <a:r>
              <a:rPr lang="en-GB" sz="1200" dirty="0"/>
              <a:t>/wiki/</a:t>
            </a:r>
            <a:r>
              <a:rPr lang="en-GB" sz="1200" dirty="0" err="1"/>
              <a:t>National_UFO_Reporting_Center</a:t>
            </a:r>
            <a:endParaRPr lang="en-CN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45FBBC-A0E4-474C-AD70-8794CF297171}"/>
              </a:ext>
            </a:extLst>
          </p:cNvPr>
          <p:cNvSpPr txBox="1"/>
          <p:nvPr/>
        </p:nvSpPr>
        <p:spPr>
          <a:xfrm>
            <a:off x="2711669" y="1681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37592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DA79-65BA-2F45-BCD9-340DD998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94F8-B595-4840-8620-9396EA7B2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7C19AA-1314-4F4D-A411-2BF87BD8EDA3}"/>
              </a:ext>
            </a:extLst>
          </p:cNvPr>
          <p:cNvSpPr/>
          <p:nvPr/>
        </p:nvSpPr>
        <p:spPr>
          <a:xfrm>
            <a:off x="838200" y="2505670"/>
            <a:ext cx="7302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Thanks for your listening!</a:t>
            </a:r>
          </a:p>
        </p:txBody>
      </p:sp>
    </p:spTree>
    <p:extLst>
      <p:ext uri="{BB962C8B-B14F-4D97-AF65-F5344CB8AC3E}">
        <p14:creationId xmlns:p14="http://schemas.microsoft.com/office/powerpoint/2010/main" val="2129055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531</Words>
  <Application>Microsoft Macintosh PowerPoint</Application>
  <PresentationFormat>Widescreen</PresentationFormat>
  <Paragraphs>59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Project 1  First Deliverable  The Pitch </vt:lpstr>
      <vt:lpstr>General Topic:</vt:lpstr>
      <vt:lpstr>Dataset</vt:lpstr>
      <vt:lpstr>Graphs:</vt:lpstr>
      <vt:lpstr>Timeline:</vt:lpstr>
      <vt:lpstr> Rough prototype layout of the final presentation</vt:lpstr>
      <vt:lpstr>References: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Jiajun Yu</dc:creator>
  <cp:lastModifiedBy>Jiajun Yu</cp:lastModifiedBy>
  <cp:revision>39</cp:revision>
  <dcterms:created xsi:type="dcterms:W3CDTF">2021-08-07T02:57:48Z</dcterms:created>
  <dcterms:modified xsi:type="dcterms:W3CDTF">2021-08-12T08:26:46Z</dcterms:modified>
</cp:coreProperties>
</file>